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</p:sldMasterIdLst>
  <p:sldIdLst>
    <p:sldId id="256" r:id="rId2"/>
    <p:sldId id="259" r:id="rId3"/>
    <p:sldId id="261" r:id="rId4"/>
    <p:sldId id="262" r:id="rId5"/>
    <p:sldId id="263" r:id="rId6"/>
    <p:sldId id="265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7A60"/>
    <a:srgbClr val="3F71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62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CF064-54FF-4E6F-8AB5-8235AEA5273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D15E4C-D79E-4539-A09D-4C159E4FBBA8}">
      <dgm:prSet/>
      <dgm:spPr/>
      <dgm:t>
        <a:bodyPr/>
        <a:lstStyle/>
        <a:p>
          <a:r>
            <a:rPr lang="en-US" b="1" u="sng" dirty="0"/>
            <a:t>Bonus</a:t>
          </a:r>
          <a:endParaRPr lang="en-US" dirty="0"/>
        </a:p>
      </dgm:t>
    </dgm:pt>
    <dgm:pt modelId="{7997C57B-5877-4379-8687-0280AA1FA60A}" type="parTrans" cxnId="{62B87087-8A31-418C-9B42-621EA3F06FB0}">
      <dgm:prSet/>
      <dgm:spPr/>
      <dgm:t>
        <a:bodyPr/>
        <a:lstStyle/>
        <a:p>
          <a:endParaRPr lang="en-US"/>
        </a:p>
      </dgm:t>
    </dgm:pt>
    <dgm:pt modelId="{EA746E8E-95A1-41F3-A95B-62181D3FAD16}" type="sibTrans" cxnId="{62B87087-8A31-418C-9B42-621EA3F06FB0}">
      <dgm:prSet/>
      <dgm:spPr/>
      <dgm:t>
        <a:bodyPr/>
        <a:lstStyle/>
        <a:p>
          <a:endParaRPr lang="en-US"/>
        </a:p>
      </dgm:t>
    </dgm:pt>
    <dgm:pt modelId="{F692B4D0-C6F6-4A19-A054-42AA0D7613F6}">
      <dgm:prSet/>
      <dgm:spPr/>
      <dgm:t>
        <a:bodyPr/>
        <a:lstStyle/>
        <a:p>
          <a:r>
            <a:rPr lang="en-US" b="1"/>
            <a:t>Mean Gender Bonus Gap:</a:t>
          </a:r>
          <a:r>
            <a:rPr lang="en-US"/>
            <a:t> 6.90%</a:t>
          </a:r>
        </a:p>
      </dgm:t>
    </dgm:pt>
    <dgm:pt modelId="{56B8CEB4-CFBC-4001-896C-3BDB740149A7}" type="parTrans" cxnId="{588A85F3-9EED-49D1-8595-B7FBD1B85F29}">
      <dgm:prSet/>
      <dgm:spPr/>
      <dgm:t>
        <a:bodyPr/>
        <a:lstStyle/>
        <a:p>
          <a:endParaRPr lang="en-US"/>
        </a:p>
      </dgm:t>
    </dgm:pt>
    <dgm:pt modelId="{8EEF2564-CDD6-45FC-9390-F05908E0E14A}" type="sibTrans" cxnId="{588A85F3-9EED-49D1-8595-B7FBD1B85F29}">
      <dgm:prSet/>
      <dgm:spPr/>
      <dgm:t>
        <a:bodyPr/>
        <a:lstStyle/>
        <a:p>
          <a:endParaRPr lang="en-US"/>
        </a:p>
      </dgm:t>
    </dgm:pt>
    <dgm:pt modelId="{C1A7C23C-DEC4-476A-9593-0B57605D553E}">
      <dgm:prSet/>
      <dgm:spPr/>
      <dgm:t>
        <a:bodyPr/>
        <a:lstStyle/>
        <a:p>
          <a:r>
            <a:rPr lang="en-US" b="1" dirty="0"/>
            <a:t>Median Gender Bonus Gap:</a:t>
          </a:r>
          <a:r>
            <a:rPr lang="en-US" dirty="0"/>
            <a:t> 20%</a:t>
          </a:r>
        </a:p>
      </dgm:t>
    </dgm:pt>
    <dgm:pt modelId="{D513B0C0-79ED-4E70-9188-1BA8C634A07B}" type="parTrans" cxnId="{650D7283-5403-4B79-817F-9018752A4B85}">
      <dgm:prSet/>
      <dgm:spPr/>
      <dgm:t>
        <a:bodyPr/>
        <a:lstStyle/>
        <a:p>
          <a:endParaRPr lang="en-US"/>
        </a:p>
      </dgm:t>
    </dgm:pt>
    <dgm:pt modelId="{F914F062-BC62-4494-889D-A3A71F1BAA3B}" type="sibTrans" cxnId="{650D7283-5403-4B79-817F-9018752A4B85}">
      <dgm:prSet/>
      <dgm:spPr/>
      <dgm:t>
        <a:bodyPr/>
        <a:lstStyle/>
        <a:p>
          <a:endParaRPr lang="en-US"/>
        </a:p>
      </dgm:t>
    </dgm:pt>
    <dgm:pt modelId="{40E9C7DC-AD15-4751-82A4-F3DED05B127B}">
      <dgm:prSet/>
      <dgm:spPr/>
      <dgm:t>
        <a:bodyPr/>
        <a:lstStyle/>
        <a:p>
          <a:r>
            <a:rPr lang="en-US" b="1"/>
            <a:t>Proportion of Female employees receiving a bonus:</a:t>
          </a:r>
          <a:r>
            <a:rPr lang="en-US"/>
            <a:t> 45.45 %</a:t>
          </a:r>
        </a:p>
      </dgm:t>
    </dgm:pt>
    <dgm:pt modelId="{E202174C-51D3-44A6-9DAA-9BC972840042}" type="parTrans" cxnId="{C3A0A104-ABD0-433F-882A-DC144D5259AF}">
      <dgm:prSet/>
      <dgm:spPr/>
      <dgm:t>
        <a:bodyPr/>
        <a:lstStyle/>
        <a:p>
          <a:endParaRPr lang="en-US"/>
        </a:p>
      </dgm:t>
    </dgm:pt>
    <dgm:pt modelId="{9D2A9044-D57A-4016-9E87-683359449D89}" type="sibTrans" cxnId="{C3A0A104-ABD0-433F-882A-DC144D5259AF}">
      <dgm:prSet/>
      <dgm:spPr/>
      <dgm:t>
        <a:bodyPr/>
        <a:lstStyle/>
        <a:p>
          <a:endParaRPr lang="en-US"/>
        </a:p>
      </dgm:t>
    </dgm:pt>
    <dgm:pt modelId="{3EF1F77B-34C8-449C-9E0C-6A0F332CD0DB}">
      <dgm:prSet/>
      <dgm:spPr/>
      <dgm:t>
        <a:bodyPr/>
        <a:lstStyle/>
        <a:p>
          <a:r>
            <a:rPr lang="en-US" b="1" dirty="0"/>
            <a:t>Proportion of Male employees receiving a bonus:</a:t>
          </a:r>
          <a:r>
            <a:rPr lang="en-US" dirty="0"/>
            <a:t> 70%</a:t>
          </a:r>
        </a:p>
      </dgm:t>
    </dgm:pt>
    <dgm:pt modelId="{ECF0BA17-5717-4868-AE30-F5F71711FAB1}" type="parTrans" cxnId="{DA955140-ACC5-4775-B513-55E13B5FA968}">
      <dgm:prSet/>
      <dgm:spPr/>
      <dgm:t>
        <a:bodyPr/>
        <a:lstStyle/>
        <a:p>
          <a:endParaRPr lang="en-US"/>
        </a:p>
      </dgm:t>
    </dgm:pt>
    <dgm:pt modelId="{4C63AA23-0D46-441F-8D3B-9B5AA8CEBCD6}" type="sibTrans" cxnId="{DA955140-ACC5-4775-B513-55E13B5FA968}">
      <dgm:prSet/>
      <dgm:spPr/>
      <dgm:t>
        <a:bodyPr/>
        <a:lstStyle/>
        <a:p>
          <a:endParaRPr lang="en-US"/>
        </a:p>
      </dgm:t>
    </dgm:pt>
    <dgm:pt modelId="{76DC6A1E-5216-4F22-BA7A-47DCCAD2415B}" type="pres">
      <dgm:prSet presAssocID="{E4BCF064-54FF-4E6F-8AB5-8235AEA5273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07346AF-ADC9-454A-8A6D-7BDA84730BF7}" type="pres">
      <dgm:prSet presAssocID="{A8D15E4C-D79E-4539-A09D-4C159E4FBBA8}" presName="hierRoot1" presStyleCnt="0"/>
      <dgm:spPr/>
    </dgm:pt>
    <dgm:pt modelId="{B946A407-729E-4FE0-8718-B822E01E35FD}" type="pres">
      <dgm:prSet presAssocID="{A8D15E4C-D79E-4539-A09D-4C159E4FBBA8}" presName="composite" presStyleCnt="0"/>
      <dgm:spPr/>
    </dgm:pt>
    <dgm:pt modelId="{1C6B3C5D-C62B-4B7B-9E4C-0036C56C7C3F}" type="pres">
      <dgm:prSet presAssocID="{A8D15E4C-D79E-4539-A09D-4C159E4FBBA8}" presName="background" presStyleLbl="node0" presStyleIdx="0" presStyleCnt="5"/>
      <dgm:spPr>
        <a:solidFill>
          <a:srgbClr val="527A60"/>
        </a:solidFill>
      </dgm:spPr>
    </dgm:pt>
    <dgm:pt modelId="{2AE9216A-342C-469D-ABDB-355FBF3C3FB0}" type="pres">
      <dgm:prSet presAssocID="{A8D15E4C-D79E-4539-A09D-4C159E4FBBA8}" presName="text" presStyleLbl="fgAcc0" presStyleIdx="0" presStyleCnt="5" custLinFactY="-372" custLinFactNeighborX="-205" custLinFactNeighborY="-100000">
        <dgm:presLayoutVars>
          <dgm:chPref val="3"/>
        </dgm:presLayoutVars>
      </dgm:prSet>
      <dgm:spPr/>
    </dgm:pt>
    <dgm:pt modelId="{A09C6AD7-0526-4C10-A6ED-E9FC46A6C795}" type="pres">
      <dgm:prSet presAssocID="{A8D15E4C-D79E-4539-A09D-4C159E4FBBA8}" presName="hierChild2" presStyleCnt="0"/>
      <dgm:spPr/>
    </dgm:pt>
    <dgm:pt modelId="{1797D621-B7A0-42A7-8FCA-F1BBE7DB5DB7}" type="pres">
      <dgm:prSet presAssocID="{F692B4D0-C6F6-4A19-A054-42AA0D7613F6}" presName="hierRoot1" presStyleCnt="0"/>
      <dgm:spPr/>
    </dgm:pt>
    <dgm:pt modelId="{5BC2D7C7-2DAE-45D1-A28E-3EDD527D1FF2}" type="pres">
      <dgm:prSet presAssocID="{F692B4D0-C6F6-4A19-A054-42AA0D7613F6}" presName="composite" presStyleCnt="0"/>
      <dgm:spPr/>
    </dgm:pt>
    <dgm:pt modelId="{3A090572-8376-41F5-9ADF-B9851FB42841}" type="pres">
      <dgm:prSet presAssocID="{F692B4D0-C6F6-4A19-A054-42AA0D7613F6}" presName="background" presStyleLbl="node0" presStyleIdx="1" presStyleCnt="5"/>
      <dgm:spPr>
        <a:solidFill>
          <a:srgbClr val="527A60"/>
        </a:solidFill>
      </dgm:spPr>
    </dgm:pt>
    <dgm:pt modelId="{99830268-B91B-4064-849A-6B6E45ABE8D6}" type="pres">
      <dgm:prSet presAssocID="{F692B4D0-C6F6-4A19-A054-42AA0D7613F6}" presName="text" presStyleLbl="fgAcc0" presStyleIdx="1" presStyleCnt="5" custLinFactY="-372" custLinFactNeighborX="-3865" custLinFactNeighborY="-100000">
        <dgm:presLayoutVars>
          <dgm:chPref val="3"/>
        </dgm:presLayoutVars>
      </dgm:prSet>
      <dgm:spPr/>
    </dgm:pt>
    <dgm:pt modelId="{2382D3C4-55B6-4FFB-949C-A80177B30540}" type="pres">
      <dgm:prSet presAssocID="{F692B4D0-C6F6-4A19-A054-42AA0D7613F6}" presName="hierChild2" presStyleCnt="0"/>
      <dgm:spPr/>
    </dgm:pt>
    <dgm:pt modelId="{B73D4D40-37B1-4BD0-9611-671383259ABD}" type="pres">
      <dgm:prSet presAssocID="{C1A7C23C-DEC4-476A-9593-0B57605D553E}" presName="hierRoot1" presStyleCnt="0"/>
      <dgm:spPr/>
    </dgm:pt>
    <dgm:pt modelId="{AB1C7ABC-5158-49D6-AA26-B14EC02FD29D}" type="pres">
      <dgm:prSet presAssocID="{C1A7C23C-DEC4-476A-9593-0B57605D553E}" presName="composite" presStyleCnt="0"/>
      <dgm:spPr/>
    </dgm:pt>
    <dgm:pt modelId="{0D10E264-2BFF-4A33-BACE-681F410EE435}" type="pres">
      <dgm:prSet presAssocID="{C1A7C23C-DEC4-476A-9593-0B57605D553E}" presName="background" presStyleLbl="node0" presStyleIdx="2" presStyleCnt="5"/>
      <dgm:spPr>
        <a:solidFill>
          <a:srgbClr val="527A60"/>
        </a:solidFill>
      </dgm:spPr>
    </dgm:pt>
    <dgm:pt modelId="{41C4A85C-E99A-438C-BFBB-CF2EBC304C65}" type="pres">
      <dgm:prSet presAssocID="{C1A7C23C-DEC4-476A-9593-0B57605D553E}" presName="text" presStyleLbl="fgAcc0" presStyleIdx="2" presStyleCnt="5" custLinFactY="-372" custLinFactNeighborX="-5521" custLinFactNeighborY="-100000">
        <dgm:presLayoutVars>
          <dgm:chPref val="3"/>
        </dgm:presLayoutVars>
      </dgm:prSet>
      <dgm:spPr/>
    </dgm:pt>
    <dgm:pt modelId="{8251835F-1444-466F-9E99-8254ECB616BC}" type="pres">
      <dgm:prSet presAssocID="{C1A7C23C-DEC4-476A-9593-0B57605D553E}" presName="hierChild2" presStyleCnt="0"/>
      <dgm:spPr/>
    </dgm:pt>
    <dgm:pt modelId="{A217EAC6-0E59-42FF-82F1-677CD1CEF473}" type="pres">
      <dgm:prSet presAssocID="{40E9C7DC-AD15-4751-82A4-F3DED05B127B}" presName="hierRoot1" presStyleCnt="0"/>
      <dgm:spPr/>
    </dgm:pt>
    <dgm:pt modelId="{24D410DE-2C97-4E20-9CD6-95FC7C73C505}" type="pres">
      <dgm:prSet presAssocID="{40E9C7DC-AD15-4751-82A4-F3DED05B127B}" presName="composite" presStyleCnt="0"/>
      <dgm:spPr/>
    </dgm:pt>
    <dgm:pt modelId="{2CA53CA4-0209-4D30-89ED-3C34B52E10E5}" type="pres">
      <dgm:prSet presAssocID="{40E9C7DC-AD15-4751-82A4-F3DED05B127B}" presName="background" presStyleLbl="node0" presStyleIdx="3" presStyleCnt="5"/>
      <dgm:spPr>
        <a:solidFill>
          <a:srgbClr val="527A60"/>
        </a:solidFill>
      </dgm:spPr>
    </dgm:pt>
    <dgm:pt modelId="{6A07B14D-1DD0-4189-B9D1-275E391C8232}" type="pres">
      <dgm:prSet presAssocID="{40E9C7DC-AD15-4751-82A4-F3DED05B127B}" presName="text" presStyleLbl="fgAcc0" presStyleIdx="3" presStyleCnt="5" custLinFactY="-372" custLinFactNeighborX="-4969" custLinFactNeighborY="-100000">
        <dgm:presLayoutVars>
          <dgm:chPref val="3"/>
        </dgm:presLayoutVars>
      </dgm:prSet>
      <dgm:spPr/>
    </dgm:pt>
    <dgm:pt modelId="{C94F032F-7844-4710-B4ED-780FA3D68CC5}" type="pres">
      <dgm:prSet presAssocID="{40E9C7DC-AD15-4751-82A4-F3DED05B127B}" presName="hierChild2" presStyleCnt="0"/>
      <dgm:spPr/>
    </dgm:pt>
    <dgm:pt modelId="{82549A61-1E23-42CE-BE64-EBBDFF14E3A9}" type="pres">
      <dgm:prSet presAssocID="{3EF1F77B-34C8-449C-9E0C-6A0F332CD0DB}" presName="hierRoot1" presStyleCnt="0"/>
      <dgm:spPr/>
    </dgm:pt>
    <dgm:pt modelId="{B70AB2B6-2977-436F-BD21-9770ECE2474E}" type="pres">
      <dgm:prSet presAssocID="{3EF1F77B-34C8-449C-9E0C-6A0F332CD0DB}" presName="composite" presStyleCnt="0"/>
      <dgm:spPr/>
    </dgm:pt>
    <dgm:pt modelId="{8FCBBA04-0791-4B43-B982-5BDCEC1D6490}" type="pres">
      <dgm:prSet presAssocID="{3EF1F77B-34C8-449C-9E0C-6A0F332CD0DB}" presName="background" presStyleLbl="node0" presStyleIdx="4" presStyleCnt="5"/>
      <dgm:spPr>
        <a:solidFill>
          <a:srgbClr val="527A60"/>
        </a:solidFill>
      </dgm:spPr>
    </dgm:pt>
    <dgm:pt modelId="{1741AC54-0660-46A2-BA03-0771579249F1}" type="pres">
      <dgm:prSet presAssocID="{3EF1F77B-34C8-449C-9E0C-6A0F332CD0DB}" presName="text" presStyleLbl="fgAcc0" presStyleIdx="4" presStyleCnt="5" custLinFactY="-372" custLinFactNeighborX="205" custLinFactNeighborY="-100000">
        <dgm:presLayoutVars>
          <dgm:chPref val="3"/>
        </dgm:presLayoutVars>
      </dgm:prSet>
      <dgm:spPr/>
    </dgm:pt>
    <dgm:pt modelId="{75B8BD6E-192C-4503-AA63-A10DCA3808D5}" type="pres">
      <dgm:prSet presAssocID="{3EF1F77B-34C8-449C-9E0C-6A0F332CD0DB}" presName="hierChild2" presStyleCnt="0"/>
      <dgm:spPr/>
    </dgm:pt>
  </dgm:ptLst>
  <dgm:cxnLst>
    <dgm:cxn modelId="{C3A0A104-ABD0-433F-882A-DC144D5259AF}" srcId="{E4BCF064-54FF-4E6F-8AB5-8235AEA52731}" destId="{40E9C7DC-AD15-4751-82A4-F3DED05B127B}" srcOrd="3" destOrd="0" parTransId="{E202174C-51D3-44A6-9DAA-9BC972840042}" sibTransId="{9D2A9044-D57A-4016-9E87-683359449D89}"/>
    <dgm:cxn modelId="{DA955140-ACC5-4775-B513-55E13B5FA968}" srcId="{E4BCF064-54FF-4E6F-8AB5-8235AEA52731}" destId="{3EF1F77B-34C8-449C-9E0C-6A0F332CD0DB}" srcOrd="4" destOrd="0" parTransId="{ECF0BA17-5717-4868-AE30-F5F71711FAB1}" sibTransId="{4C63AA23-0D46-441F-8D3B-9B5AA8CEBCD6}"/>
    <dgm:cxn modelId="{1EBD1643-68CC-49BF-B17F-B02DC579782B}" type="presOf" srcId="{40E9C7DC-AD15-4751-82A4-F3DED05B127B}" destId="{6A07B14D-1DD0-4189-B9D1-275E391C8232}" srcOrd="0" destOrd="0" presId="urn:microsoft.com/office/officeart/2005/8/layout/hierarchy1"/>
    <dgm:cxn modelId="{6E404B54-C2D8-4927-B1EF-23256E4270B6}" type="presOf" srcId="{A8D15E4C-D79E-4539-A09D-4C159E4FBBA8}" destId="{2AE9216A-342C-469D-ABDB-355FBF3C3FB0}" srcOrd="0" destOrd="0" presId="urn:microsoft.com/office/officeart/2005/8/layout/hierarchy1"/>
    <dgm:cxn modelId="{650D7283-5403-4B79-817F-9018752A4B85}" srcId="{E4BCF064-54FF-4E6F-8AB5-8235AEA52731}" destId="{C1A7C23C-DEC4-476A-9593-0B57605D553E}" srcOrd="2" destOrd="0" parTransId="{D513B0C0-79ED-4E70-9188-1BA8C634A07B}" sibTransId="{F914F062-BC62-4494-889D-A3A71F1BAA3B}"/>
    <dgm:cxn modelId="{62B87087-8A31-418C-9B42-621EA3F06FB0}" srcId="{E4BCF064-54FF-4E6F-8AB5-8235AEA52731}" destId="{A8D15E4C-D79E-4539-A09D-4C159E4FBBA8}" srcOrd="0" destOrd="0" parTransId="{7997C57B-5877-4379-8687-0280AA1FA60A}" sibTransId="{EA746E8E-95A1-41F3-A95B-62181D3FAD16}"/>
    <dgm:cxn modelId="{A0372297-BF88-422A-B414-4ABEB7CB2CF2}" type="presOf" srcId="{E4BCF064-54FF-4E6F-8AB5-8235AEA52731}" destId="{76DC6A1E-5216-4F22-BA7A-47DCCAD2415B}" srcOrd="0" destOrd="0" presId="urn:microsoft.com/office/officeart/2005/8/layout/hierarchy1"/>
    <dgm:cxn modelId="{EE3774C2-27C6-4FC7-9E64-95F687668D2F}" type="presOf" srcId="{C1A7C23C-DEC4-476A-9593-0B57605D553E}" destId="{41C4A85C-E99A-438C-BFBB-CF2EBC304C65}" srcOrd="0" destOrd="0" presId="urn:microsoft.com/office/officeart/2005/8/layout/hierarchy1"/>
    <dgm:cxn modelId="{729F3EEB-129B-4748-9396-CA50B5616E8C}" type="presOf" srcId="{F692B4D0-C6F6-4A19-A054-42AA0D7613F6}" destId="{99830268-B91B-4064-849A-6B6E45ABE8D6}" srcOrd="0" destOrd="0" presId="urn:microsoft.com/office/officeart/2005/8/layout/hierarchy1"/>
    <dgm:cxn modelId="{588A85F3-9EED-49D1-8595-B7FBD1B85F29}" srcId="{E4BCF064-54FF-4E6F-8AB5-8235AEA52731}" destId="{F692B4D0-C6F6-4A19-A054-42AA0D7613F6}" srcOrd="1" destOrd="0" parTransId="{56B8CEB4-CFBC-4001-896C-3BDB740149A7}" sibTransId="{8EEF2564-CDD6-45FC-9390-F05908E0E14A}"/>
    <dgm:cxn modelId="{E448D7F5-132D-4425-90B4-AA21642501D0}" type="presOf" srcId="{3EF1F77B-34C8-449C-9E0C-6A0F332CD0DB}" destId="{1741AC54-0660-46A2-BA03-0771579249F1}" srcOrd="0" destOrd="0" presId="urn:microsoft.com/office/officeart/2005/8/layout/hierarchy1"/>
    <dgm:cxn modelId="{453BD7D0-4A35-4D99-84DC-F844C7072A70}" type="presParOf" srcId="{76DC6A1E-5216-4F22-BA7A-47DCCAD2415B}" destId="{407346AF-ADC9-454A-8A6D-7BDA84730BF7}" srcOrd="0" destOrd="0" presId="urn:microsoft.com/office/officeart/2005/8/layout/hierarchy1"/>
    <dgm:cxn modelId="{E3D70C7C-8500-4DBB-855F-CB692D017A43}" type="presParOf" srcId="{407346AF-ADC9-454A-8A6D-7BDA84730BF7}" destId="{B946A407-729E-4FE0-8718-B822E01E35FD}" srcOrd="0" destOrd="0" presId="urn:microsoft.com/office/officeart/2005/8/layout/hierarchy1"/>
    <dgm:cxn modelId="{0F5AF162-8CB3-471F-B3A8-139527926E18}" type="presParOf" srcId="{B946A407-729E-4FE0-8718-B822E01E35FD}" destId="{1C6B3C5D-C62B-4B7B-9E4C-0036C56C7C3F}" srcOrd="0" destOrd="0" presId="urn:microsoft.com/office/officeart/2005/8/layout/hierarchy1"/>
    <dgm:cxn modelId="{9AED518B-7531-4BD2-88BA-1484E4CDD3CC}" type="presParOf" srcId="{B946A407-729E-4FE0-8718-B822E01E35FD}" destId="{2AE9216A-342C-469D-ABDB-355FBF3C3FB0}" srcOrd="1" destOrd="0" presId="urn:microsoft.com/office/officeart/2005/8/layout/hierarchy1"/>
    <dgm:cxn modelId="{9125B361-9934-4F74-86F0-D15630CF1B7B}" type="presParOf" srcId="{407346AF-ADC9-454A-8A6D-7BDA84730BF7}" destId="{A09C6AD7-0526-4C10-A6ED-E9FC46A6C795}" srcOrd="1" destOrd="0" presId="urn:microsoft.com/office/officeart/2005/8/layout/hierarchy1"/>
    <dgm:cxn modelId="{C66FB03D-8839-4B28-8D00-FBE46676C605}" type="presParOf" srcId="{76DC6A1E-5216-4F22-BA7A-47DCCAD2415B}" destId="{1797D621-B7A0-42A7-8FCA-F1BBE7DB5DB7}" srcOrd="1" destOrd="0" presId="urn:microsoft.com/office/officeart/2005/8/layout/hierarchy1"/>
    <dgm:cxn modelId="{BC1C0C6B-EEE5-4CBF-942E-E1153F4230FA}" type="presParOf" srcId="{1797D621-B7A0-42A7-8FCA-F1BBE7DB5DB7}" destId="{5BC2D7C7-2DAE-45D1-A28E-3EDD527D1FF2}" srcOrd="0" destOrd="0" presId="urn:microsoft.com/office/officeart/2005/8/layout/hierarchy1"/>
    <dgm:cxn modelId="{A5EE2021-3C6A-4E1F-8AE9-224CD392F4DC}" type="presParOf" srcId="{5BC2D7C7-2DAE-45D1-A28E-3EDD527D1FF2}" destId="{3A090572-8376-41F5-9ADF-B9851FB42841}" srcOrd="0" destOrd="0" presId="urn:microsoft.com/office/officeart/2005/8/layout/hierarchy1"/>
    <dgm:cxn modelId="{223DF3D8-F335-4B15-B5BA-30B15F70F234}" type="presParOf" srcId="{5BC2D7C7-2DAE-45D1-A28E-3EDD527D1FF2}" destId="{99830268-B91B-4064-849A-6B6E45ABE8D6}" srcOrd="1" destOrd="0" presId="urn:microsoft.com/office/officeart/2005/8/layout/hierarchy1"/>
    <dgm:cxn modelId="{9A4CC732-6340-4B89-BE2F-69E1DB9AE5F2}" type="presParOf" srcId="{1797D621-B7A0-42A7-8FCA-F1BBE7DB5DB7}" destId="{2382D3C4-55B6-4FFB-949C-A80177B30540}" srcOrd="1" destOrd="0" presId="urn:microsoft.com/office/officeart/2005/8/layout/hierarchy1"/>
    <dgm:cxn modelId="{B3D19311-CDB0-41F6-8305-3E57AE5DEE74}" type="presParOf" srcId="{76DC6A1E-5216-4F22-BA7A-47DCCAD2415B}" destId="{B73D4D40-37B1-4BD0-9611-671383259ABD}" srcOrd="2" destOrd="0" presId="urn:microsoft.com/office/officeart/2005/8/layout/hierarchy1"/>
    <dgm:cxn modelId="{07D7C9D9-6640-4C49-AA56-D2D49A30B6FC}" type="presParOf" srcId="{B73D4D40-37B1-4BD0-9611-671383259ABD}" destId="{AB1C7ABC-5158-49D6-AA26-B14EC02FD29D}" srcOrd="0" destOrd="0" presId="urn:microsoft.com/office/officeart/2005/8/layout/hierarchy1"/>
    <dgm:cxn modelId="{E6B0B6DD-33CB-48E0-B5C0-8072B2E44558}" type="presParOf" srcId="{AB1C7ABC-5158-49D6-AA26-B14EC02FD29D}" destId="{0D10E264-2BFF-4A33-BACE-681F410EE435}" srcOrd="0" destOrd="0" presId="urn:microsoft.com/office/officeart/2005/8/layout/hierarchy1"/>
    <dgm:cxn modelId="{24290475-8DD2-4A89-8093-EC8E981B6F5E}" type="presParOf" srcId="{AB1C7ABC-5158-49D6-AA26-B14EC02FD29D}" destId="{41C4A85C-E99A-438C-BFBB-CF2EBC304C65}" srcOrd="1" destOrd="0" presId="urn:microsoft.com/office/officeart/2005/8/layout/hierarchy1"/>
    <dgm:cxn modelId="{B24B699B-E614-4666-B16C-BBB987E8E289}" type="presParOf" srcId="{B73D4D40-37B1-4BD0-9611-671383259ABD}" destId="{8251835F-1444-466F-9E99-8254ECB616BC}" srcOrd="1" destOrd="0" presId="urn:microsoft.com/office/officeart/2005/8/layout/hierarchy1"/>
    <dgm:cxn modelId="{634C31F3-DB55-4692-9CF1-0FCD6ACA97DD}" type="presParOf" srcId="{76DC6A1E-5216-4F22-BA7A-47DCCAD2415B}" destId="{A217EAC6-0E59-42FF-82F1-677CD1CEF473}" srcOrd="3" destOrd="0" presId="urn:microsoft.com/office/officeart/2005/8/layout/hierarchy1"/>
    <dgm:cxn modelId="{B899F87F-F0C9-4423-86A0-426203D47C27}" type="presParOf" srcId="{A217EAC6-0E59-42FF-82F1-677CD1CEF473}" destId="{24D410DE-2C97-4E20-9CD6-95FC7C73C505}" srcOrd="0" destOrd="0" presId="urn:microsoft.com/office/officeart/2005/8/layout/hierarchy1"/>
    <dgm:cxn modelId="{3CF46145-9A59-4BAD-8BAC-E76353052164}" type="presParOf" srcId="{24D410DE-2C97-4E20-9CD6-95FC7C73C505}" destId="{2CA53CA4-0209-4D30-89ED-3C34B52E10E5}" srcOrd="0" destOrd="0" presId="urn:microsoft.com/office/officeart/2005/8/layout/hierarchy1"/>
    <dgm:cxn modelId="{F2BC9604-1582-408F-8396-324523D2E73F}" type="presParOf" srcId="{24D410DE-2C97-4E20-9CD6-95FC7C73C505}" destId="{6A07B14D-1DD0-4189-B9D1-275E391C8232}" srcOrd="1" destOrd="0" presId="urn:microsoft.com/office/officeart/2005/8/layout/hierarchy1"/>
    <dgm:cxn modelId="{C6525F84-743A-45DF-9A0E-F1B6D4686B52}" type="presParOf" srcId="{A217EAC6-0E59-42FF-82F1-677CD1CEF473}" destId="{C94F032F-7844-4710-B4ED-780FA3D68CC5}" srcOrd="1" destOrd="0" presId="urn:microsoft.com/office/officeart/2005/8/layout/hierarchy1"/>
    <dgm:cxn modelId="{B50227DF-8CD7-4AA7-B672-E0DA317739CC}" type="presParOf" srcId="{76DC6A1E-5216-4F22-BA7A-47DCCAD2415B}" destId="{82549A61-1E23-42CE-BE64-EBBDFF14E3A9}" srcOrd="4" destOrd="0" presId="urn:microsoft.com/office/officeart/2005/8/layout/hierarchy1"/>
    <dgm:cxn modelId="{906D80C3-E7C4-48DF-8CDA-FC8900E53923}" type="presParOf" srcId="{82549A61-1E23-42CE-BE64-EBBDFF14E3A9}" destId="{B70AB2B6-2977-436F-BD21-9770ECE2474E}" srcOrd="0" destOrd="0" presId="urn:microsoft.com/office/officeart/2005/8/layout/hierarchy1"/>
    <dgm:cxn modelId="{94E084BC-36EC-4EC1-B1BB-E830B5401782}" type="presParOf" srcId="{B70AB2B6-2977-436F-BD21-9770ECE2474E}" destId="{8FCBBA04-0791-4B43-B982-5BDCEC1D6490}" srcOrd="0" destOrd="0" presId="urn:microsoft.com/office/officeart/2005/8/layout/hierarchy1"/>
    <dgm:cxn modelId="{54E7FFC1-604F-478F-B21A-873CEBB9C8F6}" type="presParOf" srcId="{B70AB2B6-2977-436F-BD21-9770ECE2474E}" destId="{1741AC54-0660-46A2-BA03-0771579249F1}" srcOrd="1" destOrd="0" presId="urn:microsoft.com/office/officeart/2005/8/layout/hierarchy1"/>
    <dgm:cxn modelId="{F3352816-D83C-41ED-97D8-C5D2A1CAB2A1}" type="presParOf" srcId="{82549A61-1E23-42CE-BE64-EBBDFF14E3A9}" destId="{75B8BD6E-192C-4503-AA63-A10DCA3808D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6B3C5D-C62B-4B7B-9E4C-0036C56C7C3F}">
      <dsp:nvSpPr>
        <dsp:cNvPr id="0" name=""/>
        <dsp:cNvSpPr/>
      </dsp:nvSpPr>
      <dsp:spPr>
        <a:xfrm>
          <a:off x="3" y="75719"/>
          <a:ext cx="1780750" cy="1130776"/>
        </a:xfrm>
        <a:prstGeom prst="roundRect">
          <a:avLst>
            <a:gd name="adj" fmla="val 10000"/>
          </a:avLst>
        </a:prstGeom>
        <a:solidFill>
          <a:srgbClr val="527A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9216A-342C-469D-ABDB-355FBF3C3FB0}">
      <dsp:nvSpPr>
        <dsp:cNvPr id="0" name=""/>
        <dsp:cNvSpPr/>
      </dsp:nvSpPr>
      <dsp:spPr>
        <a:xfrm>
          <a:off x="197865" y="263687"/>
          <a:ext cx="1780750" cy="1130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u="sng" kern="1200" dirty="0"/>
            <a:t>Bonus</a:t>
          </a:r>
          <a:endParaRPr lang="en-US" sz="1500" kern="1200" dirty="0"/>
        </a:p>
      </dsp:txBody>
      <dsp:txXfrm>
        <a:off x="230984" y="296806"/>
        <a:ext cx="1714512" cy="1064538"/>
      </dsp:txXfrm>
    </dsp:sp>
    <dsp:sp modelId="{3A090572-8376-41F5-9ADF-B9851FB42841}">
      <dsp:nvSpPr>
        <dsp:cNvPr id="0" name=""/>
        <dsp:cNvSpPr/>
      </dsp:nvSpPr>
      <dsp:spPr>
        <a:xfrm>
          <a:off x="2111301" y="75719"/>
          <a:ext cx="1780750" cy="1130776"/>
        </a:xfrm>
        <a:prstGeom prst="roundRect">
          <a:avLst>
            <a:gd name="adj" fmla="val 10000"/>
          </a:avLst>
        </a:prstGeom>
        <a:solidFill>
          <a:srgbClr val="527A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30268-B91B-4064-849A-6B6E45ABE8D6}">
      <dsp:nvSpPr>
        <dsp:cNvPr id="0" name=""/>
        <dsp:cNvSpPr/>
      </dsp:nvSpPr>
      <dsp:spPr>
        <a:xfrm>
          <a:off x="2309162" y="263687"/>
          <a:ext cx="1780750" cy="1130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Mean Gender Bonus Gap:</a:t>
          </a:r>
          <a:r>
            <a:rPr lang="en-US" sz="1500" kern="1200"/>
            <a:t> 6.90%</a:t>
          </a:r>
        </a:p>
      </dsp:txBody>
      <dsp:txXfrm>
        <a:off x="2342281" y="296806"/>
        <a:ext cx="1714512" cy="1064538"/>
      </dsp:txXfrm>
    </dsp:sp>
    <dsp:sp modelId="{0D10E264-2BFF-4A33-BACE-681F410EE435}">
      <dsp:nvSpPr>
        <dsp:cNvPr id="0" name=""/>
        <dsp:cNvSpPr/>
      </dsp:nvSpPr>
      <dsp:spPr>
        <a:xfrm>
          <a:off x="4258284" y="75719"/>
          <a:ext cx="1780750" cy="1130776"/>
        </a:xfrm>
        <a:prstGeom prst="roundRect">
          <a:avLst>
            <a:gd name="adj" fmla="val 10000"/>
          </a:avLst>
        </a:prstGeom>
        <a:solidFill>
          <a:srgbClr val="527A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C4A85C-E99A-438C-BFBB-CF2EBC304C65}">
      <dsp:nvSpPr>
        <dsp:cNvPr id="0" name=""/>
        <dsp:cNvSpPr/>
      </dsp:nvSpPr>
      <dsp:spPr>
        <a:xfrm>
          <a:off x="4456146" y="263687"/>
          <a:ext cx="1780750" cy="1130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Median Gender Bonus Gap:</a:t>
          </a:r>
          <a:r>
            <a:rPr lang="en-US" sz="1500" kern="1200" dirty="0"/>
            <a:t> 20%</a:t>
          </a:r>
        </a:p>
      </dsp:txBody>
      <dsp:txXfrm>
        <a:off x="4489265" y="296806"/>
        <a:ext cx="1714512" cy="1064538"/>
      </dsp:txXfrm>
    </dsp:sp>
    <dsp:sp modelId="{2CA53CA4-0209-4D30-89ED-3C34B52E10E5}">
      <dsp:nvSpPr>
        <dsp:cNvPr id="0" name=""/>
        <dsp:cNvSpPr/>
      </dsp:nvSpPr>
      <dsp:spPr>
        <a:xfrm>
          <a:off x="6444587" y="75719"/>
          <a:ext cx="1780750" cy="1130776"/>
        </a:xfrm>
        <a:prstGeom prst="roundRect">
          <a:avLst>
            <a:gd name="adj" fmla="val 10000"/>
          </a:avLst>
        </a:prstGeom>
        <a:solidFill>
          <a:srgbClr val="527A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07B14D-1DD0-4189-B9D1-275E391C8232}">
      <dsp:nvSpPr>
        <dsp:cNvPr id="0" name=""/>
        <dsp:cNvSpPr/>
      </dsp:nvSpPr>
      <dsp:spPr>
        <a:xfrm>
          <a:off x="6642448" y="263687"/>
          <a:ext cx="1780750" cy="1130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/>
            <a:t>Proportion of Female employees receiving a bonus:</a:t>
          </a:r>
          <a:r>
            <a:rPr lang="en-US" sz="1500" kern="1200"/>
            <a:t> 45.45 %</a:t>
          </a:r>
        </a:p>
      </dsp:txBody>
      <dsp:txXfrm>
        <a:off x="6675567" y="296806"/>
        <a:ext cx="1714512" cy="1064538"/>
      </dsp:txXfrm>
    </dsp:sp>
    <dsp:sp modelId="{8FCBBA04-0791-4B43-B982-5BDCEC1D6490}">
      <dsp:nvSpPr>
        <dsp:cNvPr id="0" name=""/>
        <dsp:cNvSpPr/>
      </dsp:nvSpPr>
      <dsp:spPr>
        <a:xfrm>
          <a:off x="8713196" y="75719"/>
          <a:ext cx="1780750" cy="1130776"/>
        </a:xfrm>
        <a:prstGeom prst="roundRect">
          <a:avLst>
            <a:gd name="adj" fmla="val 10000"/>
          </a:avLst>
        </a:prstGeom>
        <a:solidFill>
          <a:srgbClr val="527A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1AC54-0660-46A2-BA03-0771579249F1}">
      <dsp:nvSpPr>
        <dsp:cNvPr id="0" name=""/>
        <dsp:cNvSpPr/>
      </dsp:nvSpPr>
      <dsp:spPr>
        <a:xfrm>
          <a:off x="8911057" y="263687"/>
          <a:ext cx="1780750" cy="11307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/>
            <a:t>Proportion of Male employees receiving a bonus:</a:t>
          </a:r>
          <a:r>
            <a:rPr lang="en-US" sz="1500" kern="1200" dirty="0"/>
            <a:t> 70%</a:t>
          </a:r>
        </a:p>
      </dsp:txBody>
      <dsp:txXfrm>
        <a:off x="8944176" y="296806"/>
        <a:ext cx="1714512" cy="10645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14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93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0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128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29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13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48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8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2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892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4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601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17" r:id="rId6"/>
    <p:sldLayoutId id="2147483713" r:id="rId7"/>
    <p:sldLayoutId id="2147483714" r:id="rId8"/>
    <p:sldLayoutId id="2147483715" r:id="rId9"/>
    <p:sldLayoutId id="2147483716" r:id="rId10"/>
    <p:sldLayoutId id="2147483718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6D80834-59B1-6EEA-2E44-6B71CAAD7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20588" b="1054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EFBAAD93-7DE6-47D1-3609-446AE138A2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507179" y="173181"/>
            <a:ext cx="6858002" cy="651164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46000">
                <a:schemeClr val="bg1">
                  <a:alpha val="30000"/>
                </a:schemeClr>
              </a:gs>
              <a:gs pos="26000">
                <a:schemeClr val="bg1">
                  <a:alpha val="17000"/>
                </a:schemeClr>
              </a:gs>
              <a:gs pos="100000">
                <a:schemeClr val="bg1">
                  <a:alpha val="4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046A40-4EAF-1E9B-912C-AC2CB1F4F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45736" y="908651"/>
            <a:ext cx="4754880" cy="4171779"/>
          </a:xfrm>
        </p:spPr>
        <p:txBody>
          <a:bodyPr anchor="t">
            <a:normAutofit/>
          </a:bodyPr>
          <a:lstStyle/>
          <a:p>
            <a:r>
              <a:rPr lang="en-GB" sz="6000"/>
              <a:t>Gender Pay Gap </a:t>
            </a:r>
            <a:endParaRPr lang="en-IE" sz="60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28E1CE-2E3A-4707-2EF3-823473EF7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45736" y="5216955"/>
            <a:ext cx="4754880" cy="1003638"/>
          </a:xfrm>
        </p:spPr>
        <p:txBody>
          <a:bodyPr anchor="b">
            <a:normAutofit/>
          </a:bodyPr>
          <a:lstStyle/>
          <a:p>
            <a:r>
              <a:rPr lang="en-GB" sz="2200" dirty="0"/>
              <a:t>Bellinter House Hotel and Spa </a:t>
            </a:r>
            <a:endParaRPr lang="en-IE" sz="220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0236859-7780-1451-40B8-74A77E271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62326" y="727509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8727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3C889-A4C2-FCB9-6FBF-E330CDB7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45" y="1709738"/>
            <a:ext cx="10541205" cy="77782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Gender Pay Gap Report</a:t>
            </a:r>
            <a:br>
              <a:rPr lang="en-IE" dirty="0"/>
            </a:br>
            <a:endParaRPr lang="en-I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FCEE05-7634-12FF-A663-11CE0EA56C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6245" y="3067665"/>
            <a:ext cx="10541205" cy="3021985"/>
          </a:xfrm>
        </p:spPr>
        <p:txBody>
          <a:bodyPr>
            <a:normAutofit/>
          </a:bodyPr>
          <a:lstStyle/>
          <a:p>
            <a:pPr fontAlgn="base"/>
            <a:r>
              <a:rPr lang="en-US" dirty="0" err="1"/>
              <a:t>Daytonabay</a:t>
            </a:r>
            <a:r>
              <a:rPr lang="en-US" dirty="0"/>
              <a:t> Ltd is an equal-opportunity employer We are committed to creating a positive, inclusive, and diverse workplace for all employees.</a:t>
            </a:r>
            <a:endParaRPr lang="en-IE" dirty="0"/>
          </a:p>
          <a:p>
            <a:pPr fontAlgn="base"/>
            <a:r>
              <a:rPr lang="en-US" dirty="0"/>
              <a:t>The Gender Pay Gap compares the average hourly pay of all women and all men across our </a:t>
            </a:r>
            <a:r>
              <a:rPr lang="en-US" dirty="0" err="1"/>
              <a:t>organisation</a:t>
            </a:r>
            <a:r>
              <a:rPr lang="en-US" dirty="0"/>
              <a:t>. We report the mean and median differences, alongside bonus and benefits participation, in line with Irish gender pay gap reporting requirements. These results represent employees in Ireland only.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197351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AEBEB66-19A0-8136-62B1-1689231BB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3678485" cy="3543764"/>
          </a:xfrm>
        </p:spPr>
        <p:txBody>
          <a:bodyPr>
            <a:normAutofit/>
          </a:bodyPr>
          <a:lstStyle/>
          <a:p>
            <a:r>
              <a:rPr lang="en-GB" dirty="0"/>
              <a:t>Our Gender pay gap results. </a:t>
            </a: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AC7347-FAFB-9608-8582-DF1DBB589C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168" y="993228"/>
            <a:ext cx="6720840" cy="4935981"/>
          </a:xfrm>
        </p:spPr>
        <p:txBody>
          <a:bodyPr>
            <a:normAutofit/>
          </a:bodyPr>
          <a:lstStyle/>
          <a:p>
            <a:pPr fontAlgn="base"/>
            <a:r>
              <a:rPr lang="en-US" b="1" dirty="0"/>
              <a:t>Females 39.60% • Males 60.24%</a:t>
            </a:r>
            <a:endParaRPr lang="en-IE" dirty="0"/>
          </a:p>
          <a:p>
            <a:pPr marL="0" indent="0" fontAlgn="base">
              <a:buNone/>
            </a:pPr>
            <a:endParaRPr lang="en-US" b="1" u="sng" dirty="0"/>
          </a:p>
          <a:p>
            <a:pPr fontAlgn="base"/>
            <a:r>
              <a:rPr lang="en-US" b="1" u="sng" dirty="0"/>
              <a:t>Headline Results (All Employees)</a:t>
            </a:r>
            <a:endParaRPr lang="en-IE" dirty="0"/>
          </a:p>
          <a:p>
            <a:pPr lvl="0" fontAlgn="base"/>
            <a:r>
              <a:rPr lang="en-US" dirty="0"/>
              <a:t>Mean Gender Pay Gap: 6.46%</a:t>
            </a:r>
            <a:endParaRPr lang="en-IE" dirty="0"/>
          </a:p>
          <a:p>
            <a:pPr lvl="0" fontAlgn="base"/>
            <a:r>
              <a:rPr lang="en-US" dirty="0"/>
              <a:t>Median Gender Pay Gap</a:t>
            </a:r>
            <a:r>
              <a:rPr lang="en-US" b="1" dirty="0"/>
              <a:t>:</a:t>
            </a:r>
            <a:r>
              <a:rPr lang="en-US" dirty="0"/>
              <a:t> 1.18%</a:t>
            </a:r>
          </a:p>
          <a:p>
            <a:pPr marL="0" lvl="0" indent="0" fontAlgn="base">
              <a:buNone/>
            </a:pPr>
            <a:endParaRPr lang="en-IE" dirty="0"/>
          </a:p>
          <a:p>
            <a:pPr fontAlgn="base"/>
            <a:r>
              <a:rPr lang="en-US" b="1" u="sng" dirty="0"/>
              <a:t>Temporary and Part‑time Employees</a:t>
            </a:r>
            <a:endParaRPr lang="en-IE" dirty="0"/>
          </a:p>
          <a:p>
            <a:pPr lvl="0" fontAlgn="base"/>
            <a:r>
              <a:rPr lang="en-US" dirty="0"/>
              <a:t>Mean Gender Pay Gap: -0.63%</a:t>
            </a:r>
            <a:endParaRPr lang="en-IE" dirty="0"/>
          </a:p>
          <a:p>
            <a:pPr lvl="0" fontAlgn="base"/>
            <a:r>
              <a:rPr lang="en-US" dirty="0"/>
              <a:t>Median Gender Pay Gap: -1.07%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608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68B2C62-7648-4430-90D5-AE0F252AF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59ED5C-5987-DE35-2E3B-346D0C45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1155618"/>
          </a:xfrm>
        </p:spPr>
        <p:txBody>
          <a:bodyPr>
            <a:normAutofit fontScale="90000"/>
          </a:bodyPr>
          <a:lstStyle/>
          <a:p>
            <a:r>
              <a:rPr lang="en-GB" dirty="0"/>
              <a:t>Bonus and </a:t>
            </a:r>
            <a:r>
              <a:rPr lang="en-US" dirty="0"/>
              <a:t>Benefits in Kind (BIK)</a:t>
            </a:r>
            <a:br>
              <a:rPr lang="en-IE" dirty="0"/>
            </a:br>
            <a:endParaRPr lang="en-IE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D0195E-7F27-4D06-9427-0C121D721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74C2FC-3228-4FC1-B97B-87AD35508D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81B881F-FD5F-6A4A-9704-7BB443937C1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1282132"/>
              </p:ext>
            </p:extLst>
          </p:nvPr>
        </p:nvGraphicFramePr>
        <p:xfrm>
          <a:off x="700088" y="2222500"/>
          <a:ext cx="10691812" cy="3740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C54EC6A-B2CE-F78E-3941-E69ED873413E}"/>
              </a:ext>
            </a:extLst>
          </p:cNvPr>
          <p:cNvSpPr/>
          <p:nvPr/>
        </p:nvSpPr>
        <p:spPr>
          <a:xfrm>
            <a:off x="700087" y="4356552"/>
            <a:ext cx="1780750" cy="1130776"/>
          </a:xfrm>
          <a:prstGeom prst="roundRect">
            <a:avLst>
              <a:gd name="adj" fmla="val 10000"/>
            </a:avLst>
          </a:prstGeom>
          <a:solidFill>
            <a:srgbClr val="527A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base"/>
            <a:r>
              <a:rPr lang="en-US" b="1" u="sng"/>
              <a:t>Benefits in Kind (BIK)</a:t>
            </a:r>
            <a:endParaRPr lang="en-IE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59064E1-7250-5A43-E6E3-A7FE174691C2}"/>
              </a:ext>
            </a:extLst>
          </p:cNvPr>
          <p:cNvSpPr/>
          <p:nvPr/>
        </p:nvSpPr>
        <p:spPr>
          <a:xfrm>
            <a:off x="2762865" y="4356552"/>
            <a:ext cx="1927122" cy="1130776"/>
          </a:xfrm>
          <a:prstGeom prst="roundRect">
            <a:avLst>
              <a:gd name="adj" fmla="val 10000"/>
            </a:avLst>
          </a:prstGeom>
          <a:solidFill>
            <a:srgbClr val="527A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base"/>
            <a:r>
              <a:rPr lang="en-US" dirty="0"/>
              <a:t>Benefits in Kind (BIK) 0% Male receiving </a:t>
            </a:r>
            <a:endParaRPr lang="en-IE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6F51FB-E988-0E86-BCD3-A7891B5C4CD8}"/>
              </a:ext>
            </a:extLst>
          </p:cNvPr>
          <p:cNvSpPr/>
          <p:nvPr/>
        </p:nvSpPr>
        <p:spPr>
          <a:xfrm>
            <a:off x="4994787" y="4356552"/>
            <a:ext cx="1927122" cy="1130776"/>
          </a:xfrm>
          <a:prstGeom prst="roundRect">
            <a:avLst>
              <a:gd name="adj" fmla="val 10000"/>
            </a:avLst>
          </a:prstGeom>
          <a:solidFill>
            <a:srgbClr val="527A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fontAlgn="base"/>
            <a:r>
              <a:rPr lang="en-US" dirty="0"/>
              <a:t>Benefits in Kind (BIK) 0% Women receiving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0447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6D24861-7482-77AE-8299-F7410FB25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3678485" cy="3543764"/>
          </a:xfrm>
        </p:spPr>
        <p:txBody>
          <a:bodyPr>
            <a:normAutofit/>
          </a:bodyPr>
          <a:lstStyle/>
          <a:p>
            <a:r>
              <a:rPr lang="en-US" dirty="0"/>
              <a:t>Pay </a:t>
            </a:r>
            <a:br>
              <a:rPr lang="en-US" dirty="0"/>
            </a:br>
            <a:r>
              <a:rPr lang="en-US" dirty="0"/>
              <a:t>Quartiles</a:t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5D9FB-763B-835D-CDE3-67942D80E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168" y="993228"/>
            <a:ext cx="6720840" cy="4935981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The below shows the percentage of all employees who fall into each pay quartile, split by gender:</a:t>
            </a:r>
          </a:p>
          <a:p>
            <a:pPr marL="0" indent="0" fontAlgn="base">
              <a:buNone/>
            </a:pPr>
            <a:endParaRPr lang="en-IE" dirty="0"/>
          </a:p>
          <a:p>
            <a:pPr lvl="0" fontAlgn="base"/>
            <a:r>
              <a:rPr lang="en-US" b="1" dirty="0"/>
              <a:t>Lower Quartile</a:t>
            </a:r>
            <a:r>
              <a:rPr lang="en-US" dirty="0"/>
              <a:t> — Female </a:t>
            </a:r>
            <a:r>
              <a:rPr lang="en-US" b="1" dirty="0"/>
              <a:t>40%</a:t>
            </a:r>
            <a:r>
              <a:rPr lang="en-US" dirty="0"/>
              <a:t>, Male </a:t>
            </a:r>
            <a:r>
              <a:rPr lang="en-US" b="1" dirty="0"/>
              <a:t>60%</a:t>
            </a:r>
            <a:endParaRPr lang="en-IE" dirty="0"/>
          </a:p>
          <a:p>
            <a:pPr lvl="0" fontAlgn="base"/>
            <a:r>
              <a:rPr lang="en-US" b="1" dirty="0"/>
              <a:t>Lower Middle Quartile</a:t>
            </a:r>
            <a:r>
              <a:rPr lang="en-US" dirty="0"/>
              <a:t> — Female </a:t>
            </a:r>
            <a:r>
              <a:rPr lang="en-US" b="1" dirty="0"/>
              <a:t>47.62%</a:t>
            </a:r>
            <a:r>
              <a:rPr lang="en-US" dirty="0"/>
              <a:t>, Male </a:t>
            </a:r>
            <a:r>
              <a:rPr lang="en-US" b="1" dirty="0"/>
              <a:t>52.38%</a:t>
            </a:r>
            <a:endParaRPr lang="en-IE" dirty="0"/>
          </a:p>
          <a:p>
            <a:pPr lvl="0" fontAlgn="base"/>
            <a:r>
              <a:rPr lang="en-US" b="1" dirty="0"/>
              <a:t>Upper Middle Quartile</a:t>
            </a:r>
            <a:r>
              <a:rPr lang="en-US" dirty="0"/>
              <a:t> — Female </a:t>
            </a:r>
            <a:r>
              <a:rPr lang="en-US" b="1" dirty="0"/>
              <a:t>42.86%</a:t>
            </a:r>
            <a:r>
              <a:rPr lang="en-US" dirty="0"/>
              <a:t>, Male </a:t>
            </a:r>
            <a:r>
              <a:rPr lang="en-US" b="1" dirty="0"/>
              <a:t>57.14%</a:t>
            </a:r>
            <a:endParaRPr lang="en-IE" dirty="0"/>
          </a:p>
          <a:p>
            <a:pPr lvl="0" fontAlgn="base"/>
            <a:r>
              <a:rPr lang="en-US" b="1" dirty="0"/>
              <a:t>Upper Quartile</a:t>
            </a:r>
            <a:r>
              <a:rPr lang="en-US" dirty="0"/>
              <a:t> — Female </a:t>
            </a:r>
            <a:r>
              <a:rPr lang="en-US" b="1" dirty="0"/>
              <a:t>28.57%</a:t>
            </a:r>
            <a:r>
              <a:rPr lang="en-US" dirty="0"/>
              <a:t>, Male </a:t>
            </a:r>
            <a:r>
              <a:rPr lang="en-US" b="1" dirty="0"/>
              <a:t>71.43%</a:t>
            </a:r>
            <a:endParaRPr lang="en-IE" dirty="0"/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1404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F710FDB-0919-493E-8539-8240C23F1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sto MT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2F20000-FD86-48F6-9363-FEC90C932D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72AE332-6ACA-45BE-875F-91A291D4A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B9EBF15-1551-6213-9946-2BCB95D59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129" y="914760"/>
            <a:ext cx="3678485" cy="354376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500" b="1">
                <a:latin typeface="Segoe UI" panose="020B0502040204020203" pitchFamily="34" charset="0"/>
              </a:rPr>
              <a:t>OUR COMMITMENT TO FAIRNESS AND INCLUSION</a:t>
            </a:r>
            <a:br>
              <a:rPr lang="en-GB" sz="2500">
                <a:latin typeface="Segoe UI" panose="020B0502040204020203" pitchFamily="34" charset="0"/>
              </a:rPr>
            </a:br>
            <a:r>
              <a:rPr lang="en-GB" sz="2500">
                <a:latin typeface="Segoe UI" panose="020B0502040204020203" pitchFamily="34" charset="0"/>
              </a:rPr>
              <a:t>We continue to take meaningful steps to promote a fair and inclusive workplace.</a:t>
            </a:r>
            <a:endParaRPr lang="en-IE" sz="2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0CFE31-A4CE-00C8-76BA-F9232C25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3168" y="993228"/>
            <a:ext cx="6720840" cy="4935981"/>
          </a:xfrm>
        </p:spPr>
        <p:txBody>
          <a:bodyPr>
            <a:normAutofit/>
          </a:bodyPr>
          <a:lstStyle/>
          <a:p>
            <a:pPr fontAlgn="t">
              <a:lnSpc>
                <a:spcPct val="100000"/>
              </a:lnSpc>
              <a:buNone/>
            </a:pPr>
            <a:r>
              <a:rPr lang="en-GB" sz="1300" b="1" dirty="0">
                <a:latin typeface="Segoe UI" panose="020B0502040204020203" pitchFamily="34" charset="0"/>
              </a:rPr>
              <a:t>     Inclusive Career Pathways:</a:t>
            </a:r>
            <a:br>
              <a:rPr lang="en-GB" sz="1300" dirty="0">
                <a:latin typeface="Segoe UI" panose="020B0502040204020203" pitchFamily="34" charset="0"/>
              </a:rPr>
            </a:br>
            <a:r>
              <a:rPr lang="en-GB" sz="1300" dirty="0">
                <a:latin typeface="Segoe UI" panose="020B0502040204020203" pitchFamily="34" charset="0"/>
              </a:rPr>
              <a:t>We offer accessible training and development opportunities to support all employees in their professional growth, regardless of gender.</a:t>
            </a:r>
          </a:p>
          <a:p>
            <a:pPr fontAlgn="t">
              <a:lnSpc>
                <a:spcPct val="100000"/>
              </a:lnSpc>
              <a:buNone/>
            </a:pPr>
            <a:endParaRPr lang="en-GB" sz="1300" dirty="0">
              <a:latin typeface="Segoe UI" panose="020B0502040204020203" pitchFamily="34" charset="0"/>
            </a:endParaRPr>
          </a:p>
          <a:p>
            <a:pPr fontAlgn="t">
              <a:lnSpc>
                <a:spcPct val="100000"/>
              </a:lnSpc>
              <a:buNone/>
            </a:pPr>
            <a:r>
              <a:rPr lang="en-GB" sz="1300" b="1" dirty="0">
                <a:latin typeface="Segoe UI" panose="020B0502040204020203" pitchFamily="34" charset="0"/>
              </a:rPr>
              <a:t>     Balanced Representation:</a:t>
            </a:r>
            <a:br>
              <a:rPr lang="en-GB" sz="1300" dirty="0">
                <a:latin typeface="Segoe UI" panose="020B0502040204020203" pitchFamily="34" charset="0"/>
              </a:rPr>
            </a:br>
            <a:r>
              <a:rPr lang="en-GB" sz="1300" dirty="0">
                <a:latin typeface="Segoe UI" panose="020B0502040204020203" pitchFamily="34" charset="0"/>
              </a:rPr>
              <a:t>We promote gender balance across all roles and departments, ensuring equal access to opportunities and recognition throughout the organisation.</a:t>
            </a:r>
          </a:p>
          <a:p>
            <a:pPr fontAlgn="t">
              <a:lnSpc>
                <a:spcPct val="100000"/>
              </a:lnSpc>
              <a:buNone/>
            </a:pPr>
            <a:endParaRPr lang="en-GB" sz="1300" dirty="0">
              <a:latin typeface="Segoe UI" panose="020B0502040204020203" pitchFamily="34" charset="0"/>
            </a:endParaRPr>
          </a:p>
          <a:p>
            <a:pPr fontAlgn="t">
              <a:lnSpc>
                <a:spcPct val="100000"/>
              </a:lnSpc>
              <a:buNone/>
            </a:pPr>
            <a:r>
              <a:rPr lang="en-GB" sz="1300" b="1" dirty="0">
                <a:latin typeface="Segoe UI" panose="020B0502040204020203" pitchFamily="34" charset="0"/>
              </a:rPr>
              <a:t>     Flexible Working Options:</a:t>
            </a:r>
            <a:br>
              <a:rPr lang="en-GB" sz="1300" dirty="0">
                <a:latin typeface="Segoe UI" panose="020B0502040204020203" pitchFamily="34" charset="0"/>
              </a:rPr>
            </a:br>
            <a:r>
              <a:rPr lang="en-GB" sz="1300" dirty="0">
                <a:latin typeface="Segoe UI" panose="020B0502040204020203" pitchFamily="34" charset="0"/>
              </a:rPr>
              <a:t>We support flexible working arrangements to help employees balance their professional and personal responsibilities.</a:t>
            </a:r>
          </a:p>
          <a:p>
            <a:pPr fontAlgn="t">
              <a:lnSpc>
                <a:spcPct val="100000"/>
              </a:lnSpc>
              <a:buNone/>
            </a:pPr>
            <a:endParaRPr lang="en-GB" sz="1300" dirty="0">
              <a:latin typeface="Segoe UI" panose="020B0502040204020203" pitchFamily="34" charset="0"/>
            </a:endParaRPr>
          </a:p>
          <a:p>
            <a:pPr fontAlgn="t">
              <a:lnSpc>
                <a:spcPct val="100000"/>
              </a:lnSpc>
              <a:buNone/>
            </a:pPr>
            <a:r>
              <a:rPr lang="en-GB" sz="1300" b="1" dirty="0">
                <a:latin typeface="Segoe UI" panose="020B0502040204020203" pitchFamily="34" charset="0"/>
              </a:rPr>
              <a:t>     Bias-Free Recruitment:</a:t>
            </a:r>
            <a:br>
              <a:rPr lang="en-GB" sz="1300" dirty="0">
                <a:latin typeface="Segoe UI" panose="020B0502040204020203" pitchFamily="34" charset="0"/>
              </a:rPr>
            </a:br>
            <a:r>
              <a:rPr lang="en-GB" sz="1300" dirty="0">
                <a:latin typeface="Segoe UI" panose="020B0502040204020203" pitchFamily="34" charset="0"/>
              </a:rPr>
              <a:t>Our recruitment practices are designed to be free from bias and promote equal opportunity.</a:t>
            </a:r>
          </a:p>
          <a:p>
            <a:pPr fontAlgn="t">
              <a:lnSpc>
                <a:spcPct val="100000"/>
              </a:lnSpc>
              <a:buNone/>
            </a:pPr>
            <a:endParaRPr lang="en-GB" sz="1300" dirty="0">
              <a:latin typeface="Segoe UI" panose="020B0502040204020203" pitchFamily="34" charset="0"/>
            </a:endParaRPr>
          </a:p>
          <a:p>
            <a:pPr fontAlgn="t">
              <a:lnSpc>
                <a:spcPct val="100000"/>
              </a:lnSpc>
              <a:buNone/>
            </a:pPr>
            <a:r>
              <a:rPr lang="en-GB" sz="1300" b="1" dirty="0">
                <a:latin typeface="Segoe UI" panose="020B0502040204020203" pitchFamily="34" charset="0"/>
              </a:rPr>
              <a:t>     Ongoing Monitoring:</a:t>
            </a:r>
            <a:br>
              <a:rPr lang="en-GB" sz="1300" dirty="0">
                <a:latin typeface="Segoe UI" panose="020B0502040204020203" pitchFamily="34" charset="0"/>
              </a:rPr>
            </a:br>
            <a:r>
              <a:rPr lang="en-GB" sz="1300" dirty="0">
                <a:latin typeface="Segoe UI" panose="020B0502040204020203" pitchFamily="34" charset="0"/>
              </a:rPr>
              <a:t>We regularly review pay structures and workforce data to identify trends and take action where needed.</a:t>
            </a:r>
          </a:p>
          <a:p>
            <a:pPr>
              <a:lnSpc>
                <a:spcPct val="100000"/>
              </a:lnSpc>
            </a:pPr>
            <a:endParaRPr lang="en-IE" sz="1300" dirty="0"/>
          </a:p>
        </p:txBody>
      </p:sp>
    </p:spTree>
    <p:extLst>
      <p:ext uri="{BB962C8B-B14F-4D97-AF65-F5344CB8AC3E}">
        <p14:creationId xmlns:p14="http://schemas.microsoft.com/office/powerpoint/2010/main" val="1242622344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409</Words>
  <Application>Microsoft Office PowerPoint</Application>
  <PresentationFormat>Widescreen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Calisto MT</vt:lpstr>
      <vt:lpstr>Neue Haas Grotesk Text Pro</vt:lpstr>
      <vt:lpstr>Segoe UI</vt:lpstr>
      <vt:lpstr>Univers Condensed</vt:lpstr>
      <vt:lpstr>ChronicleVTI</vt:lpstr>
      <vt:lpstr>Gender Pay Gap </vt:lpstr>
      <vt:lpstr>Gender Pay Gap Report </vt:lpstr>
      <vt:lpstr>Our Gender pay gap results. </vt:lpstr>
      <vt:lpstr>Bonus and Benefits in Kind (BIK) </vt:lpstr>
      <vt:lpstr>Pay  Quartiles </vt:lpstr>
      <vt:lpstr>OUR COMMITMENT TO FAIRNESS AND INCLUSION We continue to take meaningful steps to promote a fair and inclusive workplace.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Nicola Spollen</dc:creator>
  <cp:lastModifiedBy>Nicola Spollen</cp:lastModifiedBy>
  <cp:revision>1</cp:revision>
  <dcterms:created xsi:type="dcterms:W3CDTF">2025-12-03T16:34:35Z</dcterms:created>
  <dcterms:modified xsi:type="dcterms:W3CDTF">2025-12-03T17:12:06Z</dcterms:modified>
</cp:coreProperties>
</file>